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7" r:id="rId2"/>
    <p:sldId id="263" r:id="rId3"/>
    <p:sldId id="271" r:id="rId4"/>
    <p:sldId id="272" r:id="rId5"/>
    <p:sldId id="264" r:id="rId6"/>
    <p:sldId id="265" r:id="rId7"/>
    <p:sldId id="258" r:id="rId8"/>
    <p:sldId id="259" r:id="rId9"/>
    <p:sldId id="260" r:id="rId10"/>
    <p:sldId id="266" r:id="rId11"/>
    <p:sldId id="267" r:id="rId12"/>
    <p:sldId id="261" r:id="rId13"/>
    <p:sldId id="269" r:id="rId14"/>
    <p:sldId id="270" r:id="rId15"/>
    <p:sldId id="262" r:id="rId16"/>
    <p:sldId id="273" r:id="rId17"/>
    <p:sldId id="274" r:id="rId18"/>
    <p:sldId id="275" r:id="rId19"/>
    <p:sldId id="276" r:id="rId20"/>
    <p:sldId id="279" r:id="rId21"/>
    <p:sldId id="280" r:id="rId22"/>
    <p:sldId id="281" r:id="rId23"/>
  </p:sldIdLst>
  <p:sldSz cx="9144000" cy="6858000" type="screen4x3"/>
  <p:notesSz cx="6808788" cy="982345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5116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8675" name="Rectangle 3"/>
          <p:cNvSpPr>
            <a:spLocks noGrp="1" noChangeArrowheads="1"/>
          </p:cNvSpPr>
          <p:nvPr>
            <p:ph type="dt" sz="quarter" idx="1"/>
          </p:nvPr>
        </p:nvSpPr>
        <p:spPr bwMode="auto">
          <a:xfrm>
            <a:off x="3856038" y="0"/>
            <a:ext cx="295116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28676" name="Rectangle 4"/>
          <p:cNvSpPr>
            <a:spLocks noGrp="1" noChangeArrowheads="1"/>
          </p:cNvSpPr>
          <p:nvPr>
            <p:ph type="ftr" sz="quarter" idx="2"/>
          </p:nvPr>
        </p:nvSpPr>
        <p:spPr bwMode="auto">
          <a:xfrm>
            <a:off x="0" y="9331325"/>
            <a:ext cx="2951163"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8677" name="Rectangle 5"/>
          <p:cNvSpPr>
            <a:spLocks noGrp="1" noChangeArrowheads="1"/>
          </p:cNvSpPr>
          <p:nvPr>
            <p:ph type="sldNum" sz="quarter" idx="3"/>
          </p:nvPr>
        </p:nvSpPr>
        <p:spPr bwMode="auto">
          <a:xfrm>
            <a:off x="3856038" y="9331325"/>
            <a:ext cx="2951162"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5D38FBE-4264-4EB4-8AEF-2C1972D0A9D8}" type="slidenum">
              <a:rPr lang="ru-RU"/>
              <a:pPr/>
              <a:t>‹#›</a:t>
            </a:fld>
            <a:endParaRPr lang="ru-RU"/>
          </a:p>
        </p:txBody>
      </p:sp>
    </p:spTree>
    <p:extLst>
      <p:ext uri="{BB962C8B-B14F-4D97-AF65-F5344CB8AC3E}">
        <p14:creationId xmlns:p14="http://schemas.microsoft.com/office/powerpoint/2010/main" val="27961579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FF73AAC-8B85-4E72-B61F-BED6B7921E9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9C26304-F01F-436D-AA5F-14579B3D368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74CAD5-96EE-4E9C-8F8B-D4A30B20F1C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B6D9C28-800A-4548-AC86-6A31A8883662}"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4B6CCB1-3C1D-4900-AC9E-F011C119AD96}"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84F9375-9876-48EB-8AD5-086D0540495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42DFF05-07E5-483D-8FBE-7517801FF12F}"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697C59CF-928A-47A9-BA29-E85250B532D4}"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AC44017-9A3A-460A-BAF5-F628D91BBD2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D9D0E53-E26E-4841-9481-BA651B6FF0E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0D693C-058A-4D91-BB74-4E45F21FDD34}"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B3CF0ED-3F61-45D4-BBB2-75DAD8C050C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Distributional analysis </a:t>
            </a:r>
            <a:endParaRPr lang="ru-RU"/>
          </a:p>
        </p:txBody>
      </p:sp>
      <p:sp>
        <p:nvSpPr>
          <p:cNvPr id="3075" name="Rectangle 3"/>
          <p:cNvSpPr>
            <a:spLocks noGrp="1" noChangeArrowheads="1"/>
          </p:cNvSpPr>
          <p:nvPr>
            <p:ph type="body" idx="1"/>
          </p:nvPr>
        </p:nvSpPr>
        <p:spPr/>
        <p:txBody>
          <a:bodyPr/>
          <a:lstStyle/>
          <a:p>
            <a:pPr algn="ctr">
              <a:buFontTx/>
              <a:buNone/>
            </a:pPr>
            <a:r>
              <a:rPr lang="en-GB"/>
              <a:t>Distributional analysis in its various forms is commonly  used  nowadays. </a:t>
            </a:r>
          </a:p>
          <a:p>
            <a:pPr algn="ctr">
              <a:buFontTx/>
              <a:buNone/>
            </a:pPr>
            <a:r>
              <a:rPr lang="en-GB"/>
              <a:t>By the term “distribution” we understand the occurrence of  a  lexical  unit relative to another lexical units of the same levels:  words to words, morpheme to morphemes.</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052513"/>
            <a:ext cx="8229600" cy="5073650"/>
          </a:xfrm>
        </p:spPr>
        <p:txBody>
          <a:bodyPr/>
          <a:lstStyle/>
          <a:p>
            <a:pPr>
              <a:lnSpc>
                <a:spcPct val="90000"/>
              </a:lnSpc>
              <a:buFontTx/>
              <a:buNone/>
            </a:pPr>
            <a:r>
              <a:rPr lang="en-US">
                <a:solidFill>
                  <a:srgbClr val="990099"/>
                </a:solidFill>
              </a:rPr>
              <a:t>Semantic field</a:t>
            </a:r>
            <a:r>
              <a:rPr lang="en-US"/>
              <a:t> – a set of general meaning of language elements. </a:t>
            </a:r>
          </a:p>
          <a:p>
            <a:pPr>
              <a:lnSpc>
                <a:spcPct val="90000"/>
              </a:lnSpc>
              <a:buFontTx/>
              <a:buNone/>
            </a:pPr>
            <a:r>
              <a:rPr lang="en-US">
                <a:solidFill>
                  <a:srgbClr val="990099"/>
                </a:solidFill>
              </a:rPr>
              <a:t>Combination</a:t>
            </a:r>
            <a:r>
              <a:rPr lang="en-US"/>
              <a:t> – the ability of words to be in some semantic occurrences with other words within sentence.</a:t>
            </a:r>
          </a:p>
          <a:p>
            <a:pPr>
              <a:lnSpc>
                <a:spcPct val="90000"/>
              </a:lnSpc>
              <a:buFontTx/>
              <a:buNone/>
            </a:pPr>
            <a:r>
              <a:rPr lang="en-US">
                <a:solidFill>
                  <a:srgbClr val="990099"/>
                </a:solidFill>
              </a:rPr>
              <a:t>Valency</a:t>
            </a:r>
            <a:r>
              <a:rPr lang="en-US"/>
              <a:t> – the quantity of semantic classes of words with that combines this element of construction.</a:t>
            </a:r>
          </a:p>
          <a:p>
            <a:pPr>
              <a:lnSpc>
                <a:spcPct val="90000"/>
              </a:lnSpc>
              <a:buFontTx/>
              <a:buNone/>
            </a:pPr>
            <a:r>
              <a:rPr lang="en-US">
                <a:solidFill>
                  <a:srgbClr val="990099"/>
                </a:solidFill>
              </a:rPr>
              <a:t>Actants</a:t>
            </a:r>
            <a:r>
              <a:rPr lang="en-US"/>
              <a:t> – semantic element which surrounds the verbs.</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buFontTx/>
              <a:buNone/>
            </a:pPr>
            <a:r>
              <a:rPr lang="en-US"/>
              <a:t>E.g. The boy is drinking water. </a:t>
            </a:r>
          </a:p>
          <a:p>
            <a:pPr>
              <a:buFontTx/>
              <a:buNone/>
            </a:pPr>
            <a:r>
              <a:rPr lang="en-US">
                <a:solidFill>
                  <a:srgbClr val="FF0066"/>
                </a:solidFill>
              </a:rPr>
              <a:t>Combination</a:t>
            </a:r>
            <a:r>
              <a:rPr lang="en-US"/>
              <a:t> - +Hum-V2- Liquid</a:t>
            </a:r>
          </a:p>
          <a:p>
            <a:pPr>
              <a:buFontTx/>
              <a:buNone/>
            </a:pPr>
            <a:r>
              <a:rPr lang="en-US">
                <a:solidFill>
                  <a:srgbClr val="FF0066"/>
                </a:solidFill>
              </a:rPr>
              <a:t>Distribution</a:t>
            </a:r>
            <a:r>
              <a:rPr lang="en-US"/>
              <a:t> – Sn-v2-Sa</a:t>
            </a:r>
          </a:p>
          <a:p>
            <a:pPr>
              <a:buFontTx/>
              <a:buNone/>
            </a:pPr>
            <a:r>
              <a:rPr lang="en-US"/>
              <a:t>The verb ‘drink’ has two valencies. That means in surrounding of this verb may be only two elements (actants).</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The type of valency</a:t>
            </a:r>
            <a:endParaRPr lang="ru-RU"/>
          </a:p>
        </p:txBody>
      </p:sp>
      <p:sp>
        <p:nvSpPr>
          <p:cNvPr id="7171" name="Rectangle 3"/>
          <p:cNvSpPr>
            <a:spLocks noGrp="1" noChangeArrowheads="1"/>
          </p:cNvSpPr>
          <p:nvPr>
            <p:ph type="body" idx="1"/>
          </p:nvPr>
        </p:nvSpPr>
        <p:spPr/>
        <p:txBody>
          <a:bodyPr/>
          <a:lstStyle/>
          <a:p>
            <a:pPr>
              <a:lnSpc>
                <a:spcPct val="90000"/>
              </a:lnSpc>
              <a:buFontTx/>
              <a:buNone/>
            </a:pPr>
            <a:r>
              <a:rPr lang="en-US"/>
              <a:t>1) </a:t>
            </a:r>
            <a:r>
              <a:rPr lang="en-US">
                <a:solidFill>
                  <a:srgbClr val="FF0066"/>
                </a:solidFill>
              </a:rPr>
              <a:t>A obligatory valency</a:t>
            </a:r>
            <a:r>
              <a:rPr lang="en-US"/>
              <a:t> – a necessarily of all elements of sentences. E.g. The student goes to the lecture. </a:t>
            </a:r>
          </a:p>
          <a:p>
            <a:pPr>
              <a:lnSpc>
                <a:spcPct val="90000"/>
              </a:lnSpc>
              <a:buFontTx/>
              <a:buNone/>
            </a:pPr>
            <a:r>
              <a:rPr lang="en-US"/>
              <a:t> 2) </a:t>
            </a:r>
            <a:r>
              <a:rPr lang="en-US">
                <a:solidFill>
                  <a:srgbClr val="FF0066"/>
                </a:solidFill>
              </a:rPr>
              <a:t>A optional valency</a:t>
            </a:r>
            <a:r>
              <a:rPr lang="en-US"/>
              <a:t> – one of the elements may be absent. E.g. The boy is eating (cutlet).</a:t>
            </a:r>
          </a:p>
          <a:p>
            <a:pPr>
              <a:lnSpc>
                <a:spcPct val="90000"/>
              </a:lnSpc>
              <a:buFontTx/>
              <a:buNone/>
            </a:pPr>
            <a:r>
              <a:rPr lang="en-US"/>
              <a:t>3)  </a:t>
            </a:r>
            <a:r>
              <a:rPr lang="en-US">
                <a:solidFill>
                  <a:srgbClr val="FF0066"/>
                </a:solidFill>
              </a:rPr>
              <a:t>A free valency</a:t>
            </a:r>
            <a:r>
              <a:rPr lang="en-US"/>
              <a:t> – the actants don’t combine with verbs. Nikolai has supper in the canteen/ with friend/ at two o’clock. </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The ways of distributional analyses </a:t>
            </a:r>
            <a:endParaRPr lang="ru-RU" sz="4000"/>
          </a:p>
        </p:txBody>
      </p:sp>
      <p:sp>
        <p:nvSpPr>
          <p:cNvPr id="15363" name="Rectangle 3"/>
          <p:cNvSpPr>
            <a:spLocks noGrp="1" noChangeArrowheads="1"/>
          </p:cNvSpPr>
          <p:nvPr>
            <p:ph type="body" idx="1"/>
          </p:nvPr>
        </p:nvSpPr>
        <p:spPr/>
        <p:txBody>
          <a:bodyPr/>
          <a:lstStyle/>
          <a:p>
            <a:pPr marL="609600" indent="-609600">
              <a:buFontTx/>
              <a:buAutoNum type="arabicParenR"/>
            </a:pPr>
            <a:r>
              <a:rPr lang="en-US" sz="2800">
                <a:solidFill>
                  <a:srgbClr val="FF0066"/>
                </a:solidFill>
              </a:rPr>
              <a:t>Substitution</a:t>
            </a:r>
            <a:r>
              <a:rPr lang="en-US" sz="2800"/>
              <a:t> – replacement of actants for define of their semantic classes. E.g. </a:t>
            </a:r>
            <a:r>
              <a:rPr lang="ru-RU" sz="2800"/>
              <a:t>Мальчик прислонил велосипед к стене.</a:t>
            </a:r>
          </a:p>
          <a:p>
            <a:pPr marL="609600" indent="-609600">
              <a:buFontTx/>
              <a:buNone/>
            </a:pPr>
            <a:r>
              <a:rPr lang="en-US" sz="2800"/>
              <a:t>Actant from left: </a:t>
            </a:r>
            <a:r>
              <a:rPr lang="ru-RU" sz="2800"/>
              <a:t>мальчик, девушка, студент, солдат = человек (+</a:t>
            </a:r>
            <a:r>
              <a:rPr lang="en-US" sz="2800"/>
              <a:t>Hum</a:t>
            </a:r>
            <a:r>
              <a:rPr lang="ru-RU" sz="2800"/>
              <a:t>)</a:t>
            </a:r>
            <a:endParaRPr lang="en-US" sz="2800"/>
          </a:p>
          <a:p>
            <a:pPr marL="609600" indent="-609600">
              <a:buFontTx/>
              <a:buNone/>
            </a:pPr>
            <a:r>
              <a:rPr lang="en-US" sz="2800"/>
              <a:t>Actant from right: </a:t>
            </a:r>
            <a:r>
              <a:rPr lang="ru-RU" sz="2800"/>
              <a:t>велосипед, лопата, доска, жердь+ предмет (-</a:t>
            </a:r>
            <a:r>
              <a:rPr lang="en-US" sz="2800"/>
              <a:t>Anim</a:t>
            </a:r>
            <a:r>
              <a:rPr lang="ru-RU" sz="2800"/>
              <a:t>)</a:t>
            </a:r>
            <a:r>
              <a:rPr lang="en-US" sz="2800"/>
              <a:t> + </a:t>
            </a:r>
            <a:r>
              <a:rPr lang="ru-RU" sz="2800"/>
              <a:t>к стене, к забору, к дереву …= направление </a:t>
            </a:r>
            <a:r>
              <a:rPr lang="en-US" sz="2800"/>
              <a:t>(dir)</a:t>
            </a:r>
            <a:endParaRPr lang="ru-RU" sz="2800"/>
          </a:p>
          <a:p>
            <a:pPr marL="609600" indent="-609600">
              <a:buFontTx/>
              <a:buNone/>
            </a:pPr>
            <a:endParaRPr lang="ru-RU"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a:buFontTx/>
              <a:buNone/>
            </a:pPr>
            <a:r>
              <a:rPr lang="en-US"/>
              <a:t>Thus, we have such model of word combination: Hum+V3+-Anim+Dir</a:t>
            </a:r>
          </a:p>
          <a:p>
            <a:pPr>
              <a:buFontTx/>
              <a:buNone/>
            </a:pPr>
            <a:r>
              <a:rPr lang="en-US"/>
              <a:t>Compare: </a:t>
            </a:r>
            <a:endParaRPr lang="ru-RU"/>
          </a:p>
          <a:p>
            <a:pPr>
              <a:buFontTx/>
              <a:buNone/>
            </a:pPr>
            <a:r>
              <a:rPr lang="ru-RU"/>
              <a:t>Женщина </a:t>
            </a:r>
            <a:r>
              <a:rPr lang="ru-RU" u="sng"/>
              <a:t>несет</a:t>
            </a:r>
            <a:r>
              <a:rPr lang="ru-RU"/>
              <a:t> корзину </a:t>
            </a:r>
            <a:r>
              <a:rPr lang="en-US"/>
              <a:t>+Hum+V2+-Anim</a:t>
            </a:r>
            <a:endParaRPr lang="ru-RU"/>
          </a:p>
          <a:p>
            <a:pPr>
              <a:buFontTx/>
              <a:buNone/>
            </a:pPr>
            <a:r>
              <a:rPr lang="ru-RU"/>
              <a:t>Курица </a:t>
            </a:r>
            <a:r>
              <a:rPr lang="ru-RU" u="sng"/>
              <a:t>несет</a:t>
            </a:r>
            <a:r>
              <a:rPr lang="ru-RU"/>
              <a:t> яйца.</a:t>
            </a:r>
            <a:r>
              <a:rPr lang="en-US"/>
              <a:t> +Anim+V2+-Anim</a:t>
            </a:r>
            <a:endParaRPr lang="ru-RU"/>
          </a:p>
          <a:p>
            <a:pPr>
              <a:buFontTx/>
              <a:buNone/>
            </a:pPr>
            <a:r>
              <a:rPr lang="ru-RU"/>
              <a:t>Парень </a:t>
            </a:r>
            <a:r>
              <a:rPr lang="ru-RU" u="sng"/>
              <a:t>несет</a:t>
            </a:r>
            <a:r>
              <a:rPr lang="ru-RU"/>
              <a:t> чепуху.</a:t>
            </a:r>
            <a:r>
              <a:rPr lang="en-US"/>
              <a:t>+Hum_V2+Abstr</a:t>
            </a:r>
            <a:endParaRPr lang="ru-RU"/>
          </a:p>
          <a:p>
            <a:pPr>
              <a:buFontTx/>
              <a:buNone/>
            </a:pPr>
            <a:r>
              <a:rPr lang="ru-RU"/>
              <a:t>Артист </a:t>
            </a:r>
            <a:r>
              <a:rPr lang="ru-RU" u="sng"/>
              <a:t>несет</a:t>
            </a:r>
            <a:r>
              <a:rPr lang="ru-RU"/>
              <a:t> радость людям.</a:t>
            </a:r>
            <a:r>
              <a:rPr lang="en-US"/>
              <a:t>+Hum=3+Abstr.+Dr</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buFontTx/>
              <a:buNone/>
            </a:pPr>
            <a:r>
              <a:rPr lang="en-US"/>
              <a:t>Here we see that the verb ‘</a:t>
            </a:r>
            <a:r>
              <a:rPr lang="ru-RU"/>
              <a:t>нести</a:t>
            </a:r>
            <a:r>
              <a:rPr lang="en-US"/>
              <a:t>’ has four meaning.</a:t>
            </a:r>
            <a:endParaRPr lang="kk-KZ"/>
          </a:p>
          <a:p>
            <a:pPr>
              <a:buFontTx/>
              <a:buNone/>
            </a:pPr>
            <a:r>
              <a:rPr lang="kk-KZ"/>
              <a:t>Нести: </a:t>
            </a:r>
            <a:r>
              <a:rPr lang="en-US"/>
              <a:t>	1. </a:t>
            </a:r>
            <a:r>
              <a:rPr lang="kk-KZ"/>
              <a:t>перемещать предметы</a:t>
            </a:r>
          </a:p>
          <a:p>
            <a:pPr>
              <a:buFontTx/>
              <a:buNone/>
            </a:pPr>
            <a:r>
              <a:rPr lang="kk-KZ"/>
              <a:t>		</a:t>
            </a:r>
            <a:r>
              <a:rPr lang="en-US"/>
              <a:t>	2. </a:t>
            </a:r>
            <a:r>
              <a:rPr lang="kk-KZ"/>
              <a:t>класть яйца</a:t>
            </a:r>
          </a:p>
          <a:p>
            <a:pPr>
              <a:buFontTx/>
              <a:buNone/>
            </a:pPr>
            <a:r>
              <a:rPr lang="en-US"/>
              <a:t>			3. </a:t>
            </a:r>
            <a:r>
              <a:rPr lang="kk-KZ"/>
              <a:t>говорить</a:t>
            </a:r>
          </a:p>
          <a:p>
            <a:pPr>
              <a:buFontTx/>
              <a:buNone/>
            </a:pPr>
            <a:r>
              <a:rPr lang="en-US"/>
              <a:t>			4. </a:t>
            </a:r>
            <a:r>
              <a:rPr lang="kk-KZ"/>
              <a:t>доставлять</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908050"/>
            <a:ext cx="8229600" cy="5218113"/>
          </a:xfrm>
        </p:spPr>
        <p:txBody>
          <a:bodyPr/>
          <a:lstStyle/>
          <a:p>
            <a:pPr>
              <a:buFontTx/>
              <a:buNone/>
            </a:pPr>
            <a:r>
              <a:rPr lang="en-US">
                <a:solidFill>
                  <a:srgbClr val="FF0066"/>
                </a:solidFill>
              </a:rPr>
              <a:t>2)</a:t>
            </a:r>
            <a:r>
              <a:rPr lang="en-US"/>
              <a:t> </a:t>
            </a:r>
            <a:r>
              <a:rPr lang="en-US">
                <a:solidFill>
                  <a:srgbClr val="FF0066"/>
                </a:solidFill>
              </a:rPr>
              <a:t>Distributional unfolding.</a:t>
            </a:r>
            <a:r>
              <a:rPr lang="en-US"/>
              <a:t> That is the way of increase of number elements for define of their semantic.</a:t>
            </a:r>
            <a:r>
              <a:rPr lang="ru-RU"/>
              <a:t> </a:t>
            </a:r>
            <a:r>
              <a:rPr lang="en-US"/>
              <a:t>E.g.s</a:t>
            </a:r>
          </a:p>
          <a:p>
            <a:pPr>
              <a:buFontTx/>
              <a:buNone/>
            </a:pPr>
            <a:r>
              <a:rPr lang="ru-RU"/>
              <a:t>Серое пальто – темно-серое пальто (цветообозначение)</a:t>
            </a:r>
          </a:p>
          <a:p>
            <a:pPr>
              <a:buFontTx/>
              <a:buNone/>
            </a:pPr>
            <a:r>
              <a:rPr lang="ru-RU"/>
              <a:t>Серый день – темносерый день (мрачный день)</a:t>
            </a:r>
          </a:p>
          <a:p>
            <a:pPr>
              <a:buFontTx/>
              <a:buNone/>
            </a:pPr>
            <a:r>
              <a:rPr lang="ru-RU"/>
              <a:t>Серая личность – темносерая личность (ограниченная личность)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1125538"/>
            <a:ext cx="8229600" cy="5000625"/>
          </a:xfrm>
        </p:spPr>
        <p:txBody>
          <a:bodyPr/>
          <a:lstStyle/>
          <a:p>
            <a:pPr>
              <a:buFontTx/>
              <a:buNone/>
            </a:pPr>
            <a:r>
              <a:rPr lang="en-US">
                <a:solidFill>
                  <a:srgbClr val="FF0066"/>
                </a:solidFill>
              </a:rPr>
              <a:t>3) Distributional rolling.</a:t>
            </a:r>
            <a:r>
              <a:rPr lang="en-US"/>
              <a:t> The way of defining of main elements of sentences. E.g.</a:t>
            </a:r>
          </a:p>
          <a:p>
            <a:pPr>
              <a:buFontTx/>
              <a:buNone/>
            </a:pPr>
            <a:r>
              <a:rPr lang="ru-RU"/>
              <a:t>Друг посетил.</a:t>
            </a:r>
          </a:p>
          <a:p>
            <a:pPr>
              <a:buFontTx/>
              <a:buNone/>
            </a:pPr>
            <a:r>
              <a:rPr lang="ru-RU"/>
              <a:t>Друг посетил меня. (</a:t>
            </a:r>
            <a:r>
              <a:rPr lang="en-US"/>
              <a:t>+Hum+V2+Hum</a:t>
            </a:r>
            <a:r>
              <a:rPr lang="ru-RU"/>
              <a:t>)</a:t>
            </a:r>
          </a:p>
          <a:p>
            <a:pPr>
              <a:buFontTx/>
              <a:buNone/>
            </a:pPr>
            <a:r>
              <a:rPr lang="ru-RU"/>
              <a:t>Друг посетил вчера.</a:t>
            </a:r>
          </a:p>
          <a:p>
            <a:pPr>
              <a:buFontTx/>
              <a:buNone/>
            </a:pPr>
            <a:r>
              <a:rPr lang="ru-RU"/>
              <a:t>Друг посетил в Алматы.</a:t>
            </a:r>
            <a:endParaRPr lang="en-US"/>
          </a:p>
          <a:p>
            <a:pPr>
              <a:buFontTx/>
              <a:buNone/>
            </a:pPr>
            <a:r>
              <a:rPr lang="en-US"/>
              <a:t> </a:t>
            </a: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Componental analysis</a:t>
            </a:r>
            <a:endParaRPr lang="ru-RU"/>
          </a:p>
        </p:txBody>
      </p:sp>
      <p:sp>
        <p:nvSpPr>
          <p:cNvPr id="21507" name="Rectangle 3"/>
          <p:cNvSpPr>
            <a:spLocks noGrp="1" noChangeArrowheads="1"/>
          </p:cNvSpPr>
          <p:nvPr>
            <p:ph type="body" idx="1"/>
          </p:nvPr>
        </p:nvSpPr>
        <p:spPr/>
        <p:txBody>
          <a:bodyPr/>
          <a:lstStyle/>
          <a:p>
            <a:pPr>
              <a:lnSpc>
                <a:spcPct val="90000"/>
              </a:lnSpc>
              <a:buFontTx/>
              <a:buNone/>
            </a:pPr>
            <a:r>
              <a:rPr lang="en-GB"/>
              <a:t>In this analysis linguists proceed from the assumption that the  smallest units of meaning are sememes or semes. </a:t>
            </a:r>
          </a:p>
          <a:p>
            <a:pPr>
              <a:lnSpc>
                <a:spcPct val="90000"/>
              </a:lnSpc>
              <a:buFontTx/>
              <a:buNone/>
            </a:pPr>
            <a:r>
              <a:rPr lang="en-GB"/>
              <a:t>e. g. In the  lexical  item  “woman” several sememes may be singled out, such as human, not an animal,  female, adult. The analysis of the word “girl” will show the following sememes: human, female, young. </a:t>
            </a:r>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Tx/>
              <a:buNone/>
            </a:pPr>
            <a:r>
              <a:rPr lang="en-GB"/>
              <a:t>The last component of the two words  differentiates them &amp; makes impossible to mix up the words in the process of  communication. It is classical form of revealing the  work  of  componental  analysis  to apply them to the so called closed systems of vocabulary. </a:t>
            </a: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lgn="ctr">
              <a:buFontTx/>
              <a:buNone/>
            </a:pPr>
            <a:r>
              <a:rPr lang="en-GB"/>
              <a:t>In other words, by  this  term  we  understand  the position which lexical unit occupies or may occupy in the  text  or  in  the flow of speech. </a:t>
            </a:r>
          </a:p>
          <a:p>
            <a:pPr algn="ctr">
              <a:buFontTx/>
              <a:buNone/>
            </a:pPr>
            <a:r>
              <a:rPr lang="en-GB"/>
              <a:t>It is observed  that  a  certain  component  of  the  word-meaning is described when the word is identified distributionally.</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a:buFontTx/>
              <a:buNone/>
            </a:pPr>
            <a:r>
              <a:rPr lang="en-GB"/>
              <a:t>The formalized representation of meaning  helps  to  find  out  different semantic components which influence collocability of words (during  the  day but not during the stairs, down the stairs but not down the day).  </a:t>
            </a:r>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a:buFontTx/>
              <a:buNone/>
            </a:pPr>
            <a:r>
              <a:rPr lang="en-GB"/>
              <a:t>Componental analysis is practically always combined with transformational procedures or statistical analysis. The combination  makes  it  possible  to find out which of the meanings should be represented first of all in the dictionaries of different types &amp; how the words should be combined in  order to make your speech sensible.</a:t>
            </a:r>
            <a:r>
              <a:rPr lang="ru-RU"/>
              <a:t> </a:t>
            </a:r>
          </a:p>
          <a:p>
            <a:pPr>
              <a:buFontTx/>
              <a:buNone/>
            </a:pPr>
            <a:endParaRPr lang="ru-RU"/>
          </a:p>
          <a:p>
            <a:pPr>
              <a:buFontTx/>
              <a:buNone/>
            </a:pP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The defects of distributional method</a:t>
            </a:r>
            <a:endParaRPr lang="ru-RU" sz="4000"/>
          </a:p>
        </p:txBody>
      </p:sp>
      <p:sp>
        <p:nvSpPr>
          <p:cNvPr id="27651" name="Rectangle 3"/>
          <p:cNvSpPr>
            <a:spLocks noGrp="1" noChangeArrowheads="1"/>
          </p:cNvSpPr>
          <p:nvPr>
            <p:ph type="body" idx="1"/>
          </p:nvPr>
        </p:nvSpPr>
        <p:spPr/>
        <p:txBody>
          <a:bodyPr/>
          <a:lstStyle/>
          <a:p>
            <a:r>
              <a:rPr lang="en-US"/>
              <a:t>Doesn’t present the semantic differences of all sentences as a main speech unit.</a:t>
            </a:r>
          </a:p>
          <a:p>
            <a:r>
              <a:rPr lang="en-US"/>
              <a:t>Doesn’t define the semantic identity of different syntactic structure (active, passive, narrative, interrogative sentences).</a:t>
            </a: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765175"/>
            <a:ext cx="8229600" cy="5360988"/>
          </a:xfrm>
        </p:spPr>
        <p:txBody>
          <a:bodyPr/>
          <a:lstStyle/>
          <a:p>
            <a:pPr marL="609600" indent="-609600" algn="ctr">
              <a:buFontTx/>
              <a:buNone/>
            </a:pPr>
            <a:r>
              <a:rPr lang="en-US">
                <a:solidFill>
                  <a:srgbClr val="FF0066"/>
                </a:solidFill>
              </a:rPr>
              <a:t>Content, aim. </a:t>
            </a:r>
          </a:p>
          <a:p>
            <a:pPr marL="609600" indent="-609600">
              <a:buFontTx/>
              <a:buNone/>
            </a:pPr>
            <a:endParaRPr lang="en-US"/>
          </a:p>
          <a:p>
            <a:pPr marL="609600" indent="-609600">
              <a:buFontTx/>
              <a:buNone/>
            </a:pPr>
            <a:r>
              <a:rPr lang="en-US"/>
              <a:t>Distribution is a semantic connection and combination of words within sentence. This combination may be changed artificial. </a:t>
            </a:r>
          </a:p>
          <a:p>
            <a:pPr marL="609600" indent="-609600">
              <a:buFontTx/>
              <a:buAutoNum type="arabicPeriod"/>
            </a:pP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marL="609600" indent="-609600">
              <a:buFontTx/>
              <a:buNone/>
            </a:pPr>
            <a:r>
              <a:rPr lang="en-US"/>
              <a:t>The tasks: </a:t>
            </a:r>
          </a:p>
          <a:p>
            <a:pPr marL="609600" indent="-609600">
              <a:buFontTx/>
              <a:buAutoNum type="arabicPeriod"/>
            </a:pPr>
            <a:r>
              <a:rPr lang="en-US"/>
              <a:t>study of lexical-grammatical connections within any constructions.   </a:t>
            </a:r>
          </a:p>
          <a:p>
            <a:pPr marL="609600" indent="-609600">
              <a:buFontTx/>
              <a:buAutoNum type="arabicPeriod"/>
            </a:pPr>
            <a:r>
              <a:rPr lang="en-US"/>
              <a:t>define of meaning structure of separate  words and classes on basis of their occurrences. </a:t>
            </a:r>
          </a:p>
          <a:p>
            <a:pPr marL="609600" indent="-609600">
              <a:buFontTx/>
              <a:buNone/>
            </a:pPr>
            <a:r>
              <a:rPr lang="en-US"/>
              <a:t>3. establishment of quantitative differences of words and word combinations.</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buFontTx/>
              <a:buNone/>
            </a:pPr>
            <a:r>
              <a:rPr lang="en-GB"/>
              <a:t>e. g. In the sentence The boy__________ home . </a:t>
            </a:r>
          </a:p>
          <a:p>
            <a:pPr>
              <a:buFontTx/>
              <a:buNone/>
            </a:pPr>
            <a:r>
              <a:rPr lang="en-GB"/>
              <a:t>The missing word is easily identified as a verb . It may be “came, ran, went, goes”, but not as an adverb or a noun, or an adjective.</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a:buFontTx/>
              <a:buNone/>
            </a:pPr>
            <a:r>
              <a:rPr lang="en-GB"/>
              <a:t>Thus, we see that the component  of  meaning  that  is  distributionally identified is actually the part-of-speech meaning.  </a:t>
            </a:r>
          </a:p>
          <a:p>
            <a:pPr>
              <a:buFontTx/>
              <a:buNone/>
            </a:pPr>
            <a:r>
              <a:rPr lang="en-GB"/>
              <a:t>It  is  also  observed that in a number of  cases  words  have  different  lexical  meanings  indifferent distributional patterns.</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a:buFontTx/>
              <a:buNone/>
            </a:pPr>
            <a:r>
              <a:rPr lang="en-GB"/>
              <a:t>e. g. The verb “to treat” has different lexical meanings in  “to  treat smbd kindly” &amp; “to treat smbd to ice-cream”.  </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buFontTx/>
              <a:buNone/>
            </a:pPr>
            <a:r>
              <a:rPr lang="en-GB"/>
              <a:t>The interdependence of distribution &amp; meaning can be also observed at the level of word-groups. </a:t>
            </a:r>
          </a:p>
          <a:p>
            <a:pPr>
              <a:buFontTx/>
              <a:buNone/>
            </a:pPr>
            <a:r>
              <a:rPr lang="en-GB"/>
              <a:t>e. g. It is only the distribution of completely identical lexical units but arranged on the reverse that differentiates the meaning – water tap &amp; tap water .</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Definition of main notions</a:t>
            </a:r>
            <a:endParaRPr lang="ru-RU"/>
          </a:p>
        </p:txBody>
      </p:sp>
      <p:sp>
        <p:nvSpPr>
          <p:cNvPr id="6147" name="Rectangle 3"/>
          <p:cNvSpPr>
            <a:spLocks noGrp="1" noChangeArrowheads="1"/>
          </p:cNvSpPr>
          <p:nvPr>
            <p:ph type="body" idx="1"/>
          </p:nvPr>
        </p:nvSpPr>
        <p:spPr/>
        <p:txBody>
          <a:bodyPr/>
          <a:lstStyle/>
          <a:p>
            <a:pPr>
              <a:buFontTx/>
              <a:buNone/>
            </a:pPr>
            <a:r>
              <a:rPr lang="en-US" sz="2800">
                <a:solidFill>
                  <a:srgbClr val="990099"/>
                </a:solidFill>
              </a:rPr>
              <a:t>Distribution</a:t>
            </a:r>
            <a:r>
              <a:rPr lang="en-US" sz="2800"/>
              <a:t> – the sum of all occurrences of words. </a:t>
            </a:r>
          </a:p>
          <a:p>
            <a:pPr>
              <a:buFontTx/>
              <a:buNone/>
            </a:pPr>
            <a:r>
              <a:rPr lang="en-US" sz="2800">
                <a:solidFill>
                  <a:srgbClr val="990099"/>
                </a:solidFill>
              </a:rPr>
              <a:t>Occurrence</a:t>
            </a:r>
            <a:r>
              <a:rPr lang="en-US" sz="2800"/>
              <a:t> – environment of lexical words within sentence. E.g. the boy is drinking water.</a:t>
            </a:r>
          </a:p>
          <a:p>
            <a:pPr>
              <a:buFontTx/>
              <a:buNone/>
            </a:pPr>
            <a:r>
              <a:rPr lang="en-US" sz="2800"/>
              <a:t>‘boy’ and ‘water’. There are the occurrence of verb ‘drink’. </a:t>
            </a:r>
          </a:p>
          <a:p>
            <a:pPr>
              <a:buFontTx/>
              <a:buNone/>
            </a:pPr>
            <a:r>
              <a:rPr lang="en-US" sz="2800"/>
              <a:t> </a:t>
            </a:r>
            <a:r>
              <a:rPr lang="en-US" sz="2800">
                <a:solidFill>
                  <a:srgbClr val="990099"/>
                </a:solidFill>
              </a:rPr>
              <a:t>Lexical class of words</a:t>
            </a:r>
            <a:r>
              <a:rPr lang="en-US" sz="2800"/>
              <a:t> – a set of words which have a general notion. Compare. boy ‘man’, water ‘liquid’.  </a:t>
            </a:r>
            <a:endParaRPr lang="ru-RU" sz="2800"/>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1019</Words>
  <Application>Microsoft Office PowerPoint</Application>
  <PresentationFormat>Экран (4:3)</PresentationFormat>
  <Paragraphs>70</Paragraphs>
  <Slides>22</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22</vt:i4>
      </vt:variant>
    </vt:vector>
  </HeadingPairs>
  <TitlesOfParts>
    <vt:vector size="24" baseType="lpstr">
      <vt:lpstr>Arial</vt:lpstr>
      <vt:lpstr>Оформление по умолчанию</vt:lpstr>
      <vt:lpstr>Distributional analysis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Definition of main notions</vt:lpstr>
      <vt:lpstr>Презентация PowerPoint</vt:lpstr>
      <vt:lpstr>Презентация PowerPoint</vt:lpstr>
      <vt:lpstr>The type of valency</vt:lpstr>
      <vt:lpstr>The ways of distributional analyses </vt:lpstr>
      <vt:lpstr>Презентация PowerPoint</vt:lpstr>
      <vt:lpstr>Презентация PowerPoint</vt:lpstr>
      <vt:lpstr>Презентация PowerPoint</vt:lpstr>
      <vt:lpstr>Презентация PowerPoint</vt:lpstr>
      <vt:lpstr>Componental analysis</vt:lpstr>
      <vt:lpstr>Презентация PowerPoint</vt:lpstr>
      <vt:lpstr>Презентация PowerPoint</vt:lpstr>
      <vt:lpstr>Презентация PowerPoint</vt:lpstr>
      <vt:lpstr>The defects of distributional method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Шарипова Гульнара</cp:lastModifiedBy>
  <cp:revision>91</cp:revision>
  <dcterms:created xsi:type="dcterms:W3CDTF">2011-10-05T13:16:48Z</dcterms:created>
  <dcterms:modified xsi:type="dcterms:W3CDTF">2017-11-22T10:35:14Z</dcterms:modified>
</cp:coreProperties>
</file>